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75" r:id="rId3"/>
    <p:sldId id="258" r:id="rId4"/>
    <p:sldId id="263" r:id="rId5"/>
    <p:sldId id="264" r:id="rId6"/>
    <p:sldId id="259" r:id="rId7"/>
    <p:sldId id="274" r:id="rId8"/>
    <p:sldId id="257" r:id="rId9"/>
    <p:sldId id="260" r:id="rId10"/>
    <p:sldId id="261" r:id="rId11"/>
    <p:sldId id="266" r:id="rId12"/>
    <p:sldId id="267" r:id="rId13"/>
    <p:sldId id="265" r:id="rId14"/>
    <p:sldId id="269" r:id="rId15"/>
    <p:sldId id="262" r:id="rId16"/>
    <p:sldId id="268" r:id="rId17"/>
    <p:sldId id="270" r:id="rId18"/>
    <p:sldId id="271" r:id="rId19"/>
    <p:sldId id="272" r:id="rId20"/>
    <p:sldId id="273" r:id="rId21"/>
    <p:sldId id="317" r:id="rId22"/>
    <p:sldId id="280" r:id="rId23"/>
    <p:sldId id="276" r:id="rId24"/>
    <p:sldId id="277" r:id="rId25"/>
    <p:sldId id="281" r:id="rId26"/>
    <p:sldId id="282" r:id="rId27"/>
    <p:sldId id="283" r:id="rId28"/>
    <p:sldId id="278" r:id="rId29"/>
    <p:sldId id="294" r:id="rId30"/>
    <p:sldId id="318" r:id="rId31"/>
    <p:sldId id="311" r:id="rId32"/>
    <p:sldId id="312" r:id="rId33"/>
    <p:sldId id="313" r:id="rId34"/>
    <p:sldId id="314" r:id="rId35"/>
    <p:sldId id="315" r:id="rId36"/>
    <p:sldId id="319" r:id="rId37"/>
    <p:sldId id="295" r:id="rId38"/>
    <p:sldId id="306" r:id="rId39"/>
    <p:sldId id="307" r:id="rId40"/>
    <p:sldId id="308" r:id="rId41"/>
    <p:sldId id="309" r:id="rId42"/>
    <p:sldId id="291" r:id="rId43"/>
    <p:sldId id="303" r:id="rId44"/>
    <p:sldId id="316" r:id="rId45"/>
    <p:sldId id="299" r:id="rId46"/>
    <p:sldId id="300" r:id="rId47"/>
    <p:sldId id="296" r:id="rId48"/>
    <p:sldId id="304" r:id="rId49"/>
    <p:sldId id="305" r:id="rId50"/>
    <p:sldId id="298" r:id="rId51"/>
    <p:sldId id="301" r:id="rId52"/>
    <p:sldId id="302" r:id="rId53"/>
    <p:sldId id="287" r:id="rId54"/>
    <p:sldId id="320" r:id="rId55"/>
    <p:sldId id="289" r:id="rId56"/>
    <p:sldId id="285" r:id="rId57"/>
    <p:sldId id="290" r:id="rId58"/>
    <p:sldId id="284" r:id="rId59"/>
    <p:sldId id="288" r:id="rId60"/>
    <p:sldId id="310" r:id="rId6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386" y="-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BBFC70-0EB0-470A-9748-C3241A408EE0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0AD2A-D915-4553-BB1C-1919811B34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365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75B85-0DAA-4CA3-8DBA-6C7174FC7781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219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7D69-3CE7-4D67-80D5-0C2ED0E39F38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652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0445E-F329-4560-8B8B-8A110451BF26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940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C5361-AC50-4CAD-A886-4DC72E671D80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3813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0C23C-A9F0-450B-942C-2696216D3CE7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831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C57D9-5918-481F-AD24-E6D1CAFFA346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2211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CB86-EC7F-4BFA-9591-783533D9BB48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2399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B0A87-C11A-4EE3-BFC5-2D6121F7904C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3360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2F240-DDE6-4008-ACFE-D3D96C9D5E53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811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6F256-B6BD-4556-93F5-5B6051786DE9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1688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11B86-E5C6-4336-8A5B-EC69A644041D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402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42036-76F4-4912-A2CA-2FA55B3217F3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0F71-91AC-42C4-B775-34BAEF3FC9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806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altLang="zh-CN" b="1"/>
              <a:t>Chapitre 3 : La vie religieuse et l’immigration en France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13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075" y="103854"/>
            <a:ext cx="4208165" cy="6709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75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Le contexte du </a:t>
            </a:r>
            <a:r>
              <a:rPr lang="fr-FR" altLang="zh-CN" smtClean="0"/>
              <a:t>massacre de la Saint-Berthélemy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0" y="1556792"/>
            <a:ext cx="9127487" cy="3680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81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337" y="1767238"/>
            <a:ext cx="9144000" cy="1332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147" y="3315824"/>
            <a:ext cx="9031004" cy="1121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47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zh-CN" smtClean="0"/>
              <a:t>1572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340768"/>
            <a:ext cx="7460399" cy="4526753"/>
          </a:xfr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5949280"/>
            <a:ext cx="5532065" cy="603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31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996" y="260648"/>
            <a:ext cx="4145228" cy="6241484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92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76919"/>
            <a:ext cx="4906366" cy="6664449"/>
          </a:xfr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0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0"/>
            <a:ext cx="5552482" cy="6858000"/>
          </a:xfrm>
          <a:prstGeom prst="rect">
            <a:avLst/>
          </a:prstGeom>
        </p:spPr>
      </p:pic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208" y="4783116"/>
            <a:ext cx="7128792" cy="2074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937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zh-CN" smtClean="0"/>
              <a:t>Sécession?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2" y="1484784"/>
            <a:ext cx="8604448" cy="4007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411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620688"/>
            <a:ext cx="7776864" cy="5957959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16632"/>
            <a:ext cx="406717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179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zh-CN" smtClean="0"/>
              <a:t>Fin de la discrimination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40" y="1494110"/>
            <a:ext cx="8085995" cy="157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2" y="3069704"/>
            <a:ext cx="8840284" cy="2735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443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1143000"/>
          </a:xfrm>
        </p:spPr>
        <p:txBody>
          <a:bodyPr/>
          <a:lstStyle/>
          <a:p>
            <a:r>
              <a:rPr lang="fr-FR" altLang="zh-CN" smtClean="0"/>
              <a:t>395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908626" y="1569785"/>
            <a:ext cx="2952328" cy="1296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2000" b="1" smtClean="0"/>
              <a:t>L’Empire romain</a:t>
            </a:r>
          </a:p>
          <a:p>
            <a:pPr algn="ctr"/>
            <a:r>
              <a:rPr lang="fr-FR" altLang="zh-CN" sz="2000" b="1" smtClean="0"/>
              <a:t>Christianisme</a:t>
            </a:r>
            <a:endParaRPr lang="zh-CN" altLang="en-US" sz="2000" b="1"/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2195736" y="2492896"/>
            <a:ext cx="720080" cy="936104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6011168" y="2492896"/>
            <a:ext cx="649064" cy="86409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0" y="3573016"/>
            <a:ext cx="4384790" cy="1296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2000" b="1" smtClean="0"/>
              <a:t>L’Empire romain d’Occident</a:t>
            </a:r>
          </a:p>
          <a:p>
            <a:pPr algn="ctr"/>
            <a:r>
              <a:rPr lang="fr-FR" altLang="zh-CN" sz="2000" b="1" smtClean="0"/>
              <a:t>Catholicisme</a:t>
            </a:r>
            <a:endParaRPr lang="zh-CN" altLang="en-US" sz="2000" b="1"/>
          </a:p>
        </p:txBody>
      </p:sp>
      <p:sp>
        <p:nvSpPr>
          <p:cNvPr id="14" name="椭圆 13"/>
          <p:cNvSpPr/>
          <p:nvPr/>
        </p:nvSpPr>
        <p:spPr>
          <a:xfrm>
            <a:off x="5076056" y="3501008"/>
            <a:ext cx="4067944" cy="1296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2000" b="1" smtClean="0"/>
              <a:t>L’Empire romain d’Orient</a:t>
            </a:r>
          </a:p>
          <a:p>
            <a:pPr algn="ctr"/>
            <a:r>
              <a:rPr lang="fr-FR" altLang="zh-CN" sz="2000" b="1" smtClean="0"/>
              <a:t>L’Empire bizantin</a:t>
            </a:r>
          </a:p>
          <a:p>
            <a:pPr algn="ctr"/>
            <a:r>
              <a:rPr lang="fr-FR" altLang="zh-CN" sz="2000" b="1" smtClean="0"/>
              <a:t>Orthodoxie</a:t>
            </a:r>
            <a:endParaRPr lang="zh-CN" altLang="en-US" sz="2000" b="1"/>
          </a:p>
        </p:txBody>
      </p:sp>
    </p:spTree>
    <p:extLst>
      <p:ext uri="{BB962C8B-B14F-4D97-AF65-F5344CB8AC3E}">
        <p14:creationId xmlns:p14="http://schemas.microsoft.com/office/powerpoint/2010/main" val="175518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60" y="4437112"/>
            <a:ext cx="8075240" cy="1689051"/>
          </a:xfrm>
        </p:spPr>
        <p:txBody>
          <a:bodyPr/>
          <a:lstStyle/>
          <a:p>
            <a:pPr marL="0" indent="0" algn="ctr">
              <a:buNone/>
            </a:pPr>
            <a:r>
              <a:rPr lang="fr-FR" altLang="zh-CN" b="1" smtClean="0">
                <a:solidFill>
                  <a:schemeClr val="accent6"/>
                </a:solidFill>
              </a:rPr>
              <a:t>CE 1</a:t>
            </a:r>
          </a:p>
          <a:p>
            <a:pPr marL="0" indent="0" algn="ctr">
              <a:buNone/>
            </a:pPr>
            <a:r>
              <a:rPr lang="fr-FR" altLang="zh-CN" smtClean="0"/>
              <a:t>Voltaire « Fanatisme »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463924"/>
            <a:ext cx="9077325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348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2924944"/>
            <a:ext cx="8291264" cy="3201219"/>
          </a:xfrm>
        </p:spPr>
        <p:txBody>
          <a:bodyPr/>
          <a:lstStyle/>
          <a:p>
            <a:pPr algn="ctr"/>
            <a:r>
              <a:rPr lang="fr-FR" altLang="zh-CN" smtClean="0"/>
              <a:t>l’affaires de Calas</a:t>
            </a:r>
          </a:p>
          <a:p>
            <a:pPr marL="0" indent="0" algn="ctr">
              <a:buNone/>
            </a:pPr>
            <a:r>
              <a:rPr lang="fr-FR" altLang="zh-CN" smtClean="0">
                <a:solidFill>
                  <a:schemeClr val="accent6"/>
                </a:solidFill>
              </a:rPr>
              <a:t>Vidéo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5002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584" y="1196752"/>
            <a:ext cx="7859216" cy="4929411"/>
          </a:xfrm>
        </p:spPr>
        <p:txBody>
          <a:bodyPr/>
          <a:lstStyle/>
          <a:p>
            <a:r>
              <a:rPr lang="fr-FR" altLang="zh-CN" smtClean="0"/>
              <a:t>Les croisades contre l’islamisme;</a:t>
            </a:r>
          </a:p>
          <a:p>
            <a:r>
              <a:rPr lang="fr-FR" altLang="zh-CN" smtClean="0"/>
              <a:t>Les guerres religieuses;</a:t>
            </a:r>
          </a:p>
          <a:p>
            <a:pPr marL="0" indent="0">
              <a:buNone/>
            </a:pPr>
            <a:r>
              <a:rPr lang="fr-FR" altLang="zh-CN" smtClean="0">
                <a:solidFill>
                  <a:schemeClr val="accent6"/>
                </a:solidFill>
              </a:rPr>
              <a:t>Economie</a:t>
            </a:r>
          </a:p>
          <a:p>
            <a:r>
              <a:rPr lang="fr-FR" altLang="zh-CN" smtClean="0"/>
              <a:t>L’indulgence;</a:t>
            </a:r>
          </a:p>
          <a:p>
            <a:pPr marL="0" indent="0">
              <a:buNone/>
            </a:pPr>
            <a:r>
              <a:rPr lang="fr-FR" altLang="zh-CN" smtClean="0">
                <a:solidFill>
                  <a:schemeClr val="accent6"/>
                </a:solidFill>
              </a:rPr>
              <a:t>Loi</a:t>
            </a:r>
          </a:p>
          <a:p>
            <a:r>
              <a:rPr lang="fr-FR" altLang="zh-CN" smtClean="0"/>
              <a:t>L’Inquisition;</a:t>
            </a:r>
          </a:p>
          <a:p>
            <a:r>
              <a:rPr lang="fr-FR" altLang="zh-CN" smtClean="0"/>
              <a:t>La persécution des marginaux (hérétiques, « sorcières », homosexuels, lépreux...).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204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34" y="764704"/>
            <a:ext cx="5889194" cy="3533517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0" y="4916113"/>
            <a:ext cx="9054784" cy="52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067" y="5589240"/>
            <a:ext cx="6896309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094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4237772"/>
            <a:ext cx="8229600" cy="1143000"/>
          </a:xfrm>
        </p:spPr>
        <p:txBody>
          <a:bodyPr/>
          <a:lstStyle/>
          <a:p>
            <a:r>
              <a:rPr lang="fr-FR" altLang="zh-CN" smtClean="0">
                <a:solidFill>
                  <a:schemeClr val="accent6"/>
                </a:solidFill>
              </a:rPr>
              <a:t>Vidéo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1938" y="5589240"/>
            <a:ext cx="8219256" cy="89696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altLang="zh-CN" smtClean="0"/>
              <a:t>Le patrimoine: les églises, les abbayes, les manuscrits...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0"/>
            <a:ext cx="4467644" cy="4263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123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zh-CN" smtClean="0"/>
              <a:t>Tibet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99" y="1892179"/>
            <a:ext cx="8892480" cy="1752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1" y="3789040"/>
            <a:ext cx="9144001" cy="758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445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75767"/>
            <a:ext cx="8715918" cy="2093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412803"/>
            <a:ext cx="6952593" cy="109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152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340768"/>
            <a:ext cx="9075103" cy="4265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728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zh-CN" smtClean="0"/>
              <a:t>Le terrorisme et l’islam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856221"/>
            <a:ext cx="9044683" cy="50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10891"/>
            <a:ext cx="900112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278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zh-CN" smtClean="0"/>
              <a:t>L’islam en France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01" y="2132856"/>
            <a:ext cx="8763194" cy="2030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377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zh-CN" smtClean="0"/>
              <a:t>Réforme protestante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27784" y="5229200"/>
            <a:ext cx="5987008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altLang="zh-CN" sz="2400" b="1" smtClean="0">
                <a:solidFill>
                  <a:schemeClr val="accent6"/>
                </a:solidFill>
              </a:rPr>
              <a:t>Vidéo</a:t>
            </a:r>
            <a:r>
              <a:rPr lang="fr-FR" altLang="zh-CN" sz="2400" smtClean="0"/>
              <a:t>: la réforme en 3 minutes</a:t>
            </a:r>
            <a:endParaRPr lang="zh-CN" altLang="en-US" sz="24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2BDC9-016A-41D1-BFAE-DE88F8B94762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655" y="1556792"/>
            <a:ext cx="9280175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123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852936"/>
            <a:ext cx="8229600" cy="3273227"/>
          </a:xfrm>
        </p:spPr>
        <p:txBody>
          <a:bodyPr/>
          <a:lstStyle/>
          <a:p>
            <a:pPr algn="ctr"/>
            <a:r>
              <a:rPr lang="fr-FR" altLang="zh-CN" smtClean="0">
                <a:solidFill>
                  <a:schemeClr val="accent6"/>
                </a:solidFill>
              </a:rPr>
              <a:t>vidéo</a:t>
            </a:r>
            <a:r>
              <a:rPr lang="fr-FR" altLang="zh-CN" smtClean="0"/>
              <a:t>: l’islam en crise</a:t>
            </a:r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70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6120680"/>
          </a:xfrm>
        </p:spPr>
        <p:txBody>
          <a:bodyPr/>
          <a:lstStyle/>
          <a:p>
            <a:r>
              <a:rPr lang="en-US" altLang="zh-CN" smtClean="0"/>
              <a:t>Une </a:t>
            </a:r>
            <a:r>
              <a:rPr lang="fr-FR" altLang="zh-CN" smtClean="0"/>
              <a:t>église (chrétienne, catholique, protestante, orthodoxe)</a:t>
            </a:r>
          </a:p>
          <a:p>
            <a:endParaRPr lang="fr-FR" altLang="zh-CN"/>
          </a:p>
          <a:p>
            <a:r>
              <a:rPr lang="fr-FR" altLang="zh-CN" smtClean="0"/>
              <a:t>Une mosquée, l’islam</a:t>
            </a:r>
          </a:p>
          <a:p>
            <a:endParaRPr lang="fr-FR" altLang="zh-CN"/>
          </a:p>
          <a:p>
            <a:r>
              <a:rPr lang="fr-FR" altLang="zh-CN" smtClean="0"/>
              <a:t>Un temple, le bouddhisme</a:t>
            </a:r>
          </a:p>
          <a:p>
            <a:endParaRPr lang="fr-FR" altLang="zh-CN"/>
          </a:p>
          <a:p>
            <a:r>
              <a:rPr lang="fr-FR" altLang="zh-CN" smtClean="0"/>
              <a:t>Une synagogue, le judaïsme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836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" t="21166" r="-501" b="4522"/>
          <a:stretch/>
        </p:blipFill>
        <p:spPr>
          <a:xfrm>
            <a:off x="1691680" y="72008"/>
            <a:ext cx="5873753" cy="6813376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15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1" y="2780928"/>
            <a:ext cx="9108504" cy="3177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677069"/>
            <a:ext cx="106680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722" y="1506991"/>
            <a:ext cx="7153275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372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44008" y="2420888"/>
            <a:ext cx="4050768" cy="652934"/>
          </a:xfrm>
        </p:spPr>
        <p:txBody>
          <a:bodyPr>
            <a:normAutofit fontScale="90000"/>
          </a:bodyPr>
          <a:lstStyle/>
          <a:p>
            <a:r>
              <a:rPr lang="zh-CN" altLang="en-US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上海犹太人会堂</a:t>
            </a:r>
            <a:endParaRPr lang="zh-CN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62" y="0"/>
            <a:ext cx="3981598" cy="4972045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573016"/>
            <a:ext cx="4842855" cy="322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8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947" y="1121494"/>
            <a:ext cx="2643205" cy="281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202" y="4365104"/>
            <a:ext cx="4890078" cy="862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31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67744" y="2924944"/>
            <a:ext cx="6419056" cy="3201219"/>
          </a:xfrm>
        </p:spPr>
        <p:txBody>
          <a:bodyPr/>
          <a:lstStyle/>
          <a:p>
            <a:r>
              <a:rPr lang="fr-FR" altLang="zh-CN" smtClean="0">
                <a:solidFill>
                  <a:schemeClr val="accent6"/>
                </a:solidFill>
              </a:rPr>
              <a:t>Vidéo</a:t>
            </a:r>
            <a:r>
              <a:rPr lang="fr-FR" altLang="zh-CN" smtClean="0"/>
              <a:t>: définition des mots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57742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zh-CN" b="1" smtClean="0">
                <a:solidFill>
                  <a:schemeClr val="accent6"/>
                </a:solidFill>
              </a:rPr>
              <a:t>Immigration en France</a:t>
            </a:r>
            <a:endParaRPr lang="zh-CN" altLang="en-US" b="1">
              <a:solidFill>
                <a:schemeClr val="accent6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53231"/>
            <a:ext cx="7126190" cy="4315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436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/>
              <a:t>http://www.observationsociete.fr</a:t>
            </a:r>
            <a:endParaRPr lang="zh-CN" altLang="en-US" sz="24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1" y="1287350"/>
            <a:ext cx="9180512" cy="557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564" y="2509838"/>
            <a:ext cx="5870772" cy="2935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100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764704"/>
            <a:ext cx="6048672" cy="525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185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912189"/>
            <a:ext cx="4810075" cy="5397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78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altLang="zh-CN" smtClean="0"/>
              <a:t>Motifs : pourquoi devenir Français?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2198"/>
            <a:ext cx="9180512" cy="3242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340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41</a:t>
            </a:fld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21889"/>
            <a:ext cx="7170539" cy="539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228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98" y="1566466"/>
            <a:ext cx="7743034" cy="3590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zh-CN" smtClean="0"/>
              <a:t>Première vague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73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43</a:t>
            </a:fld>
            <a:endParaRPr lang="zh-CN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816932"/>
            <a:ext cx="8213975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zh-CN" smtClean="0"/>
              <a:t>Deuxième vague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95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539552" y="1484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zh-CN" smtClean="0"/>
              <a:t>Maghreb et maghrebins</a:t>
            </a:r>
            <a:endParaRPr lang="zh-CN" alt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644102"/>
            <a:ext cx="8982793" cy="1721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23385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73" y="1600200"/>
            <a:ext cx="8034253" cy="4525963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94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692696"/>
            <a:ext cx="7052601" cy="5289451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662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47</a:t>
            </a:fld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23" y="1268760"/>
            <a:ext cx="902970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23" y="2262411"/>
            <a:ext cx="89154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766716"/>
            <a:ext cx="2819772" cy="3945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771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48</a:t>
            </a:fld>
            <a:endParaRPr lang="zh-CN" alt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800"/>
            <a:ext cx="8008674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987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zh-CN" smtClean="0"/>
              <a:t>Troisième vague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49</a:t>
            </a:fld>
            <a:endParaRPr lang="zh-CN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88840"/>
            <a:ext cx="8699203" cy="2323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208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2420888"/>
            <a:ext cx="3538736" cy="1512168"/>
          </a:xfrm>
        </p:spPr>
        <p:txBody>
          <a:bodyPr/>
          <a:lstStyle/>
          <a:p>
            <a:r>
              <a:rPr lang="fr-FR" altLang="zh-CN" smtClean="0"/>
              <a:t>Jean Calvin et </a:t>
            </a:r>
            <a:br>
              <a:rPr lang="fr-FR" altLang="zh-CN" smtClean="0"/>
            </a:br>
            <a:r>
              <a:rPr lang="fr-FR" altLang="zh-CN" smtClean="0"/>
              <a:t>les Huguenots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340768"/>
            <a:ext cx="3138956" cy="4366005"/>
          </a:xfr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513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224" y="764704"/>
            <a:ext cx="3096344" cy="4853520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50</a:t>
            </a:fld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38" y="764704"/>
            <a:ext cx="3220462" cy="49852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26" y="980728"/>
            <a:ext cx="2753978" cy="415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4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709936"/>
            <a:ext cx="8229600" cy="1143000"/>
          </a:xfrm>
        </p:spPr>
        <p:txBody>
          <a:bodyPr/>
          <a:lstStyle/>
          <a:p>
            <a:r>
              <a:rPr lang="fr-FR" altLang="zh-CN" smtClean="0"/>
              <a:t>D’où viennent les immigrés?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51</a:t>
            </a:fld>
            <a:endParaRPr lang="zh-CN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6" y="3466703"/>
            <a:ext cx="9039225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26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52</a:t>
            </a:fld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-51842"/>
            <a:ext cx="4171950" cy="535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60647"/>
            <a:ext cx="4038600" cy="589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282489"/>
            <a:ext cx="3744416" cy="1674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989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altLang="zh-CN" smtClean="0"/>
              <a:t>Pourquoi la vague migratoire se recule?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53</a:t>
            </a:fld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264949"/>
            <a:ext cx="8748464" cy="2244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98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91680" y="2780928"/>
            <a:ext cx="6995120" cy="3345235"/>
          </a:xfrm>
        </p:spPr>
        <p:txBody>
          <a:bodyPr/>
          <a:lstStyle/>
          <a:p>
            <a:r>
              <a:rPr lang="fr-FR" altLang="zh-CN" smtClean="0">
                <a:solidFill>
                  <a:schemeClr val="accent6"/>
                </a:solidFill>
              </a:rPr>
              <a:t>vidéos</a:t>
            </a:r>
            <a:r>
              <a:rPr lang="fr-FR" altLang="zh-CN" smtClean="0"/>
              <a:t>: immigration en France</a:t>
            </a:r>
          </a:p>
          <a:p>
            <a:pPr marL="0" indent="0">
              <a:buNone/>
            </a:pPr>
            <a:r>
              <a:rPr lang="fr-FR" altLang="zh-CN" smtClean="0"/>
              <a:t>                 les vrais chiffres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0370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55</a:t>
            </a:fld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2081186"/>
            <a:ext cx="8928992" cy="2139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831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56</a:t>
            </a:fld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8" y="529729"/>
            <a:ext cx="9048976" cy="1603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76872"/>
            <a:ext cx="7733966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383" y="3525238"/>
            <a:ext cx="2880320" cy="148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680" y="5073352"/>
            <a:ext cx="61817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142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Caricatures </a:t>
            </a:r>
            <a:r>
              <a:rPr lang="en-US" altLang="zh-CN" smtClean="0"/>
              <a:t>satiriques, XIX</a:t>
            </a:r>
            <a:r>
              <a:rPr lang="en-US" altLang="zh-CN" baseline="30000" smtClean="0"/>
              <a:t>e</a:t>
            </a:r>
            <a:r>
              <a:rPr lang="en-US" altLang="zh-CN" smtClean="0"/>
              <a:t> </a:t>
            </a:r>
            <a:r>
              <a:rPr lang="fr-FR" altLang="zh-CN" smtClean="0"/>
              <a:t>siècle</a:t>
            </a:r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340768"/>
            <a:ext cx="3276651" cy="5184576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57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268760"/>
            <a:ext cx="3713737" cy="535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38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4" r="28534"/>
          <a:stretch/>
        </p:blipFill>
        <p:spPr>
          <a:xfrm>
            <a:off x="467544" y="1412776"/>
            <a:ext cx="3439886" cy="4525963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58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479507"/>
            <a:ext cx="3567177" cy="454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3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0" y="67695"/>
            <a:ext cx="3346502" cy="3937369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59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735" y="1340768"/>
            <a:ext cx="2869492" cy="38164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244" y="2458356"/>
            <a:ext cx="3054260" cy="406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2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2BDC9-016A-41D1-BFAE-DE88F8B94762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1390667"/>
            <a:ext cx="8892480" cy="3694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452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51720" y="2132856"/>
            <a:ext cx="7452320" cy="4353347"/>
          </a:xfrm>
        </p:spPr>
        <p:txBody>
          <a:bodyPr/>
          <a:lstStyle/>
          <a:p>
            <a:r>
              <a:rPr lang="en-US" altLang="zh-CN" smtClean="0"/>
              <a:t>L</a:t>
            </a:r>
            <a:r>
              <a:rPr lang="fr-FR" altLang="zh-CN" smtClean="0"/>
              <a:t>’intégration</a:t>
            </a:r>
          </a:p>
          <a:p>
            <a:r>
              <a:rPr lang="fr-FR" altLang="zh-CN" smtClean="0"/>
              <a:t>L’identificat</a:t>
            </a:r>
            <a:r>
              <a:rPr lang="en-US" altLang="zh-CN" smtClean="0"/>
              <a:t>i</a:t>
            </a:r>
            <a:r>
              <a:rPr lang="fr-FR" altLang="zh-CN" smtClean="0"/>
              <a:t>on</a:t>
            </a:r>
          </a:p>
          <a:p>
            <a:r>
              <a:rPr lang="fr-FR" altLang="zh-CN" smtClean="0"/>
              <a:t>La culture commune et les valeurs communes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44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zh-CN" smtClean="0"/>
              <a:t>L’origine de « Huguenot »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62275"/>
            <a:ext cx="9144000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548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En Angleterre?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32777"/>
            <a:ext cx="9144000" cy="2936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6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830"/>
            <a:ext cx="3500313" cy="6854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0F71-91AC-42C4-B775-34BAEF3FC9C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77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1215</TotalTime>
  <Words>255</Words>
  <Application>Microsoft Office PowerPoint</Application>
  <PresentationFormat>全屏显示(4:3)</PresentationFormat>
  <Paragraphs>119</Paragraphs>
  <Slides>60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61" baseType="lpstr">
      <vt:lpstr>Office 主题​​</vt:lpstr>
      <vt:lpstr>Chapitre 3 : La vie religieuse et l’immigration en France</vt:lpstr>
      <vt:lpstr>395</vt:lpstr>
      <vt:lpstr>Réforme protestante</vt:lpstr>
      <vt:lpstr>PowerPoint 演示文稿</vt:lpstr>
      <vt:lpstr>Jean Calvin et  les Huguenots</vt:lpstr>
      <vt:lpstr>PowerPoint 演示文稿</vt:lpstr>
      <vt:lpstr>L’origine de « Huguenot »</vt:lpstr>
      <vt:lpstr>En Angleterre?</vt:lpstr>
      <vt:lpstr>PowerPoint 演示文稿</vt:lpstr>
      <vt:lpstr>PowerPoint 演示文稿</vt:lpstr>
      <vt:lpstr>Le contexte du massacre de la Saint-Berthélemy</vt:lpstr>
      <vt:lpstr>PowerPoint 演示文稿</vt:lpstr>
      <vt:lpstr>1572</vt:lpstr>
      <vt:lpstr>PowerPoint 演示文稿</vt:lpstr>
      <vt:lpstr>PowerPoint 演示文稿</vt:lpstr>
      <vt:lpstr>PowerPoint 演示文稿</vt:lpstr>
      <vt:lpstr>Sécession?</vt:lpstr>
      <vt:lpstr>PowerPoint 演示文稿</vt:lpstr>
      <vt:lpstr>Fin de la discrimination</vt:lpstr>
      <vt:lpstr>PowerPoint 演示文稿</vt:lpstr>
      <vt:lpstr>PowerPoint 演示文稿</vt:lpstr>
      <vt:lpstr>PowerPoint 演示文稿</vt:lpstr>
      <vt:lpstr>PowerPoint 演示文稿</vt:lpstr>
      <vt:lpstr>Vidéo</vt:lpstr>
      <vt:lpstr>Tibet</vt:lpstr>
      <vt:lpstr>PowerPoint 演示文稿</vt:lpstr>
      <vt:lpstr>PowerPoint 演示文稿</vt:lpstr>
      <vt:lpstr>Le terrorisme et l’islam</vt:lpstr>
      <vt:lpstr>L’islam en France</vt:lpstr>
      <vt:lpstr>PowerPoint 演示文稿</vt:lpstr>
      <vt:lpstr>PowerPoint 演示文稿</vt:lpstr>
      <vt:lpstr>PowerPoint 演示文稿</vt:lpstr>
      <vt:lpstr>PowerPoint 演示文稿</vt:lpstr>
      <vt:lpstr>上海犹太人会堂</vt:lpstr>
      <vt:lpstr>PowerPoint 演示文稿</vt:lpstr>
      <vt:lpstr>PowerPoint 演示文稿</vt:lpstr>
      <vt:lpstr>Immigration en France</vt:lpstr>
      <vt:lpstr>http://www.observationsociete.fr</vt:lpstr>
      <vt:lpstr>PowerPoint 演示文稿</vt:lpstr>
      <vt:lpstr>Motifs : pourquoi devenir Français?</vt:lpstr>
      <vt:lpstr>PowerPoint 演示文稿</vt:lpstr>
      <vt:lpstr>Première vague</vt:lpstr>
      <vt:lpstr>Deuxième vague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Troisième vague</vt:lpstr>
      <vt:lpstr>PowerPoint 演示文稿</vt:lpstr>
      <vt:lpstr>D’où viennent les immigrés?</vt:lpstr>
      <vt:lpstr>PowerPoint 演示文稿</vt:lpstr>
      <vt:lpstr>Pourquoi la vague migratoire se recule?</vt:lpstr>
      <vt:lpstr>PowerPoint 演示文稿</vt:lpstr>
      <vt:lpstr>PowerPoint 演示文稿</vt:lpstr>
      <vt:lpstr>PowerPoint 演示文稿</vt:lpstr>
      <vt:lpstr>Caricatures satiriques, XIXe siècle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Chapitre 3 : La vie religieuse et l’immigration en France</dc:title>
  <dc:creator>lonovo</dc:creator>
  <cp:lastModifiedBy>lonovo</cp:lastModifiedBy>
  <cp:revision>72</cp:revision>
  <dcterms:created xsi:type="dcterms:W3CDTF">2021-05-25T09:21:03Z</dcterms:created>
  <dcterms:modified xsi:type="dcterms:W3CDTF">2023-11-02T13:58:18Z</dcterms:modified>
</cp:coreProperties>
</file>